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https://universe.roboflow.com/roboflow-universe-projects/license-plate-recognition-rxg4e/dataset/4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90621"/>
            <a:ext cx="10072534" cy="263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</a:pPr>
            <a:r>
              <a:rPr lang="en-US" sz="5906">
                <a:solidFill>
                  <a:srgbClr val="000000"/>
                </a:solidFill>
                <a:latin typeface="Montserrat Bold"/>
              </a:rPr>
              <a:t>Automatic Number Plate Detection</a:t>
            </a:r>
          </a:p>
          <a:p>
            <a:pPr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latin typeface="Montserrat Bold"/>
              </a:rPr>
              <a:t>object detection con Yolov8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1950773"/>
            <a:ext cx="6737962" cy="75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Montserrat"/>
              </a:rPr>
              <a:t>Università degli studi di milano</a:t>
            </a:r>
          </a:p>
          <a:p>
            <a:pPr algn="l" marL="0" indent="0" lvl="0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000000"/>
                </a:solidFill>
                <a:latin typeface="Montserrat"/>
              </a:rPr>
              <a:t>Corso: Principi e modelli della percezione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131" y="7227854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Presentated by Filippo Valsecchi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3726323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33205" y="857033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09986" y="2561038"/>
            <a:ext cx="10766498" cy="51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Montserrat"/>
              </a:rPr>
              <a:t>Il riconoscimento automatico della targa (ANPR) è una tecnologia che utilizza il riconoscimento ottico dei caratteri sulle immagini per leggere le targhe dei veicoli e registrare dati sul veicolo. L'ANPR viene utilizzato dalle forze di polizia di tutto il mondo per scopi di applicazione della legge, incluso il controllo se un veicolo è registrato o autorizzato. Viene utilizzato anche per la riscossione elettronica del pedaggio sulle strade a pagamento e come metodo per catalogare i movimenti del traffico, ad esempio da parte delle agenzie autostradali.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18157" y="5524198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08868"/>
            <a:ext cx="13092825" cy="4744723"/>
          </a:xfrm>
          <a:custGeom>
            <a:avLst/>
            <a:gdLst/>
            <a:ahLst/>
            <a:cxnLst/>
            <a:rect r="r" b="b" t="t" l="l"/>
            <a:pathLst>
              <a:path h="4744723" w="13092825">
                <a:moveTo>
                  <a:pt x="0" y="0"/>
                </a:moveTo>
                <a:lnTo>
                  <a:pt x="13092825" y="0"/>
                </a:lnTo>
                <a:lnTo>
                  <a:pt x="13092825" y="4744723"/>
                </a:lnTo>
                <a:lnTo>
                  <a:pt x="0" y="474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93210" y="3612696"/>
            <a:ext cx="3413598" cy="3413598"/>
          </a:xfrm>
          <a:custGeom>
            <a:avLst/>
            <a:gdLst/>
            <a:ahLst/>
            <a:cxnLst/>
            <a:rect r="r" b="b" t="t" l="l"/>
            <a:pathLst>
              <a:path h="3413598" w="3413598">
                <a:moveTo>
                  <a:pt x="0" y="0"/>
                </a:moveTo>
                <a:lnTo>
                  <a:pt x="3413598" y="0"/>
                </a:lnTo>
                <a:lnTo>
                  <a:pt x="3413598" y="3413598"/>
                </a:lnTo>
                <a:lnTo>
                  <a:pt x="0" y="3413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415822"/>
            <a:ext cx="15624248" cy="8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9"/>
              </a:lnSpc>
            </a:pPr>
            <a:r>
              <a:rPr lang="en-US" sz="2006" u="sng">
                <a:solidFill>
                  <a:srgbClr val="000000"/>
                </a:solidFill>
                <a:latin typeface="Montserrat"/>
                <a:hlinkClick r:id="rId4" tooltip="https://universe.roboflow.com/roboflow-universe-projects/license-plate-recognition-rxg4e/dataset/4"/>
              </a:rPr>
              <a:t>https://universe.roboflow.com/roboflow-universe-projects/license-plate-recognition-rxg4e/dataset/4</a:t>
            </a:r>
          </a:p>
          <a:p>
            <a:pPr>
              <a:lnSpc>
                <a:spcPts val="40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Training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1232" y="2976495"/>
            <a:ext cx="15821716" cy="4993565"/>
          </a:xfrm>
          <a:custGeom>
            <a:avLst/>
            <a:gdLst/>
            <a:ahLst/>
            <a:cxnLst/>
            <a:rect r="r" b="b" t="t" l="l"/>
            <a:pathLst>
              <a:path h="4993565" w="15821716">
                <a:moveTo>
                  <a:pt x="0" y="0"/>
                </a:moveTo>
                <a:lnTo>
                  <a:pt x="15821716" y="0"/>
                </a:lnTo>
                <a:lnTo>
                  <a:pt x="15821716" y="4993565"/>
                </a:lnTo>
                <a:lnTo>
                  <a:pt x="0" y="4993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112" y="4229634"/>
            <a:ext cx="5399120" cy="7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Filippo valsecchi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61112" y="2575440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01801" y="3173726"/>
            <a:ext cx="5757499" cy="5757499"/>
          </a:xfrm>
          <a:custGeom>
            <a:avLst/>
            <a:gdLst/>
            <a:ahLst/>
            <a:cxnLst/>
            <a:rect r="r" b="b" t="t" l="l"/>
            <a:pathLst>
              <a:path h="5757499" w="5757499">
                <a:moveTo>
                  <a:pt x="0" y="0"/>
                </a:moveTo>
                <a:lnTo>
                  <a:pt x="5757499" y="0"/>
                </a:lnTo>
                <a:lnTo>
                  <a:pt x="5757499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27238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21853"/>
            <a:ext cx="10356403" cy="542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L’object  detection è un'attività di Computer Vision il cui obiettivo è rilevare e localizzare oggetti di interesse in un'immagine o in un video. Il compito prevede l'identificazione della posizione e dei confini degli oggetti (bounding box) in un'immagine e la classificazione degli oggetti in diverse categorie.</a:t>
            </a: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all’avanguardia possono essere classificati in due tipologie principali: metodi one-stage e metodi two-stage:</a:t>
            </a:r>
          </a:p>
          <a:p>
            <a:pPr>
              <a:lnSpc>
                <a:spcPts val="2888"/>
              </a:lnSpc>
            </a:pP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one-stage danno priorità alla velocità di inferenza, i modelli di esempio sono YOLO, SSD e RetinaNet.</a:t>
            </a:r>
          </a:p>
          <a:p>
            <a:pPr>
              <a:lnSpc>
                <a:spcPts val="2888"/>
              </a:lnSpc>
            </a:pP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two-stage danno priorità alla precisione del rilevamento, i modelli di esempio sono Faster R-CNN, Mask R-CNN e Cascade R-CNN.</a:t>
            </a:r>
          </a:p>
          <a:p>
            <a:pPr>
              <a:lnSpc>
                <a:spcPts val="2888"/>
              </a:lnSpc>
            </a:pPr>
          </a:p>
          <a:p>
            <a:pPr algn="l" marL="0" indent="0" lvl="0">
              <a:lnSpc>
                <a:spcPts val="2888"/>
              </a:lnSpc>
              <a:spcBef>
                <a:spcPct val="0"/>
              </a:spcBef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Il benchmark più popolare è il set di dati MSCOCO. I modelli vengono generalmente valutati in base alla metrica Mean Average Precision.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560" y="1028700"/>
            <a:ext cx="4829310" cy="1669559"/>
            <a:chOff x="0" y="0"/>
            <a:chExt cx="1487316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7316" cy="514185"/>
            </a:xfrm>
            <a:custGeom>
              <a:avLst/>
              <a:gdLst/>
              <a:ahLst/>
              <a:cxnLst/>
              <a:rect r="r" b="b" t="t" l="l"/>
              <a:pathLst>
                <a:path h="514185" w="1487316">
                  <a:moveTo>
                    <a:pt x="73743" y="0"/>
                  </a:moveTo>
                  <a:lnTo>
                    <a:pt x="1413572" y="0"/>
                  </a:lnTo>
                  <a:cubicBezTo>
                    <a:pt x="1454300" y="0"/>
                    <a:pt x="1487316" y="33016"/>
                    <a:pt x="1487316" y="73743"/>
                  </a:cubicBezTo>
                  <a:lnTo>
                    <a:pt x="1487316" y="440442"/>
                  </a:lnTo>
                  <a:cubicBezTo>
                    <a:pt x="1487316" y="460000"/>
                    <a:pt x="1479546" y="478757"/>
                    <a:pt x="1465717" y="492586"/>
                  </a:cubicBezTo>
                  <a:cubicBezTo>
                    <a:pt x="1451887" y="506416"/>
                    <a:pt x="1433130" y="514185"/>
                    <a:pt x="1413572" y="514185"/>
                  </a:cubicBezTo>
                  <a:lnTo>
                    <a:pt x="73743" y="514185"/>
                  </a:lnTo>
                  <a:cubicBezTo>
                    <a:pt x="54185" y="514185"/>
                    <a:pt x="35428" y="506416"/>
                    <a:pt x="21599" y="492586"/>
                  </a:cubicBezTo>
                  <a:cubicBezTo>
                    <a:pt x="7769" y="478757"/>
                    <a:pt x="0" y="460000"/>
                    <a:pt x="0" y="440442"/>
                  </a:cubicBezTo>
                  <a:lnTo>
                    <a:pt x="0" y="73743"/>
                  </a:lnTo>
                  <a:cubicBezTo>
                    <a:pt x="0" y="33016"/>
                    <a:pt x="33016" y="0"/>
                    <a:pt x="73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1487316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Yolo v8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0554" y="2698259"/>
            <a:ext cx="5792500" cy="6064023"/>
          </a:xfrm>
          <a:custGeom>
            <a:avLst/>
            <a:gdLst/>
            <a:ahLst/>
            <a:cxnLst/>
            <a:rect r="r" b="b" t="t" l="l"/>
            <a:pathLst>
              <a:path h="6064023" w="5792500">
                <a:moveTo>
                  <a:pt x="0" y="0"/>
                </a:moveTo>
                <a:lnTo>
                  <a:pt x="5792500" y="0"/>
                </a:lnTo>
                <a:lnTo>
                  <a:pt x="5792500" y="6064023"/>
                </a:lnTo>
                <a:lnTo>
                  <a:pt x="0" y="606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6485" y="3238916"/>
            <a:ext cx="9460105" cy="511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YOLOv8 è il modello YOLO più recente e allo stato dell arte che può essere utilizzato per il rilevamento di oggetti, classificazione di immagini e segmentazione. YOLOv8 è stato sviluppato da Ultralytics.</a:t>
            </a:r>
          </a:p>
          <a:p>
            <a:pPr>
              <a:lnSpc>
                <a:spcPts val="3148"/>
              </a:lnSpc>
            </a:pPr>
          </a:p>
          <a:p>
            <a:pPr marL="0" indent="0" lvl="0"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La serie di modelli YOLO (You Only Look Once) è diventata famosa nel mondo della visione artificiale. La fama di YOLO è attribuibile alla sua notevole precisione pur mantenendo dimensioni ridotte del modello. I modelli YOLO possono essere addestrati su una singola GPU, il che lo rende accessibile a un'ampia gamma di sviluppatori. I professionisti del machine learning possono implementarlo a basso costo su  Edge hardware o nel cloud.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487" y="2086897"/>
            <a:ext cx="6218139" cy="62181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1219" y="2363976"/>
            <a:ext cx="5685609" cy="5688763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10436" y="6837133"/>
            <a:ext cx="1991835" cy="1749650"/>
            <a:chOff x="0" y="0"/>
            <a:chExt cx="2374560" cy="2085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73063" y="4068331"/>
            <a:ext cx="1991835" cy="1750254"/>
            <a:chOff x="0" y="0"/>
            <a:chExt cx="2374560" cy="2086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519" cy="2086610"/>
            </a:xfrm>
            <a:custGeom>
              <a:avLst/>
              <a:gdLst/>
              <a:ahLst/>
              <a:cxnLst/>
              <a:rect r="r" b="b" t="t" l="l"/>
              <a:pathLst>
                <a:path h="2086610" w="2374519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04336" y="843660"/>
            <a:ext cx="1758106" cy="1797363"/>
            <a:chOff x="0" y="0"/>
            <a:chExt cx="2095920" cy="2142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2639" y="3912958"/>
            <a:ext cx="5310749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Fasi dell’Object Detection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5521" y="1200478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0037" y="1066500"/>
            <a:ext cx="4349125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Preparazione del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7823" y="4308216"/>
            <a:ext cx="3976966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Trainig e valutazione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96785" y="7368330"/>
            <a:ext cx="5127275" cy="62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Predizione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1855" y="4401594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76711" y="7199421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328540" y="7084783"/>
            <a:ext cx="457877" cy="4578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7772" y="4913145"/>
            <a:ext cx="457877" cy="4578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099601" y="2758149"/>
            <a:ext cx="457877" cy="4578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485" y="742950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Dataset annotation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84501" y="1703413"/>
            <a:ext cx="5534053" cy="3440087"/>
          </a:xfrm>
          <a:custGeom>
            <a:avLst/>
            <a:gdLst/>
            <a:ahLst/>
            <a:cxnLst/>
            <a:rect r="r" b="b" t="t" l="l"/>
            <a:pathLst>
              <a:path h="3440087" w="5534053">
                <a:moveTo>
                  <a:pt x="0" y="0"/>
                </a:moveTo>
                <a:lnTo>
                  <a:pt x="5534053" y="0"/>
                </a:lnTo>
                <a:lnTo>
                  <a:pt x="5534053" y="3440087"/>
                </a:lnTo>
                <a:lnTo>
                  <a:pt x="0" y="344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588" y="6038087"/>
            <a:ext cx="6544851" cy="4072352"/>
          </a:xfrm>
          <a:custGeom>
            <a:avLst/>
            <a:gdLst/>
            <a:ahLst/>
            <a:cxnLst/>
            <a:rect r="r" b="b" t="t" l="l"/>
            <a:pathLst>
              <a:path h="4072352" w="6544851">
                <a:moveTo>
                  <a:pt x="0" y="0"/>
                </a:moveTo>
                <a:lnTo>
                  <a:pt x="6544850" y="0"/>
                </a:lnTo>
                <a:lnTo>
                  <a:pt x="6544850" y="4072351"/>
                </a:lnTo>
                <a:lnTo>
                  <a:pt x="0" y="4072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52791" y="5710055"/>
            <a:ext cx="4797472" cy="3837977"/>
          </a:xfrm>
          <a:custGeom>
            <a:avLst/>
            <a:gdLst/>
            <a:ahLst/>
            <a:cxnLst/>
            <a:rect r="r" b="b" t="t" l="l"/>
            <a:pathLst>
              <a:path h="3837977" w="4797472">
                <a:moveTo>
                  <a:pt x="0" y="0"/>
                </a:moveTo>
                <a:lnTo>
                  <a:pt x="4797472" y="0"/>
                </a:lnTo>
                <a:lnTo>
                  <a:pt x="4797472" y="3837978"/>
                </a:lnTo>
                <a:lnTo>
                  <a:pt x="0" y="38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6485" y="2650634"/>
            <a:ext cx="10439819" cy="43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Ogni immagine ha un file txt con una riga per ciascun bounding box. Il formato di ogni riga è: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     class_id center_x center_y width height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dove i campi sono delimitati da spazi e le coordinate sono normalizzate da zero a uno (dividere x e larghezza per la larghezza dell'immagine e dividere y e altezza per l'altezza dell'immagine).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</a:p>
          <a:p>
            <a:pPr marL="0" indent="0" lvl="0">
              <a:lnSpc>
                <a:spcPts val="31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Split data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7596" y="1445785"/>
            <a:ext cx="6478173" cy="3135931"/>
          </a:xfrm>
          <a:custGeom>
            <a:avLst/>
            <a:gdLst/>
            <a:ahLst/>
            <a:cxnLst/>
            <a:rect r="r" b="b" t="t" l="l"/>
            <a:pathLst>
              <a:path h="3135931" w="6478173">
                <a:moveTo>
                  <a:pt x="0" y="0"/>
                </a:moveTo>
                <a:lnTo>
                  <a:pt x="6478173" y="0"/>
                </a:lnTo>
                <a:lnTo>
                  <a:pt x="6478173" y="3135931"/>
                </a:lnTo>
                <a:lnTo>
                  <a:pt x="0" y="313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7213" y="2068248"/>
            <a:ext cx="9714402" cy="250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8"/>
              </a:lnSpc>
            </a:pP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Quando si addestra un modello di computer vision su dati personalizzati, è importante suddividere i dati in un set di training e un set di test. Un rapporto di suddivisione comune è 80–20%.</a:t>
            </a: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Strutturando la cartella nel seguente modo:</a:t>
            </a:r>
          </a:p>
          <a:p>
            <a:pPr>
              <a:lnSpc>
                <a:spcPts val="2878"/>
              </a:lnSpc>
            </a:pPr>
          </a:p>
          <a:p>
            <a:pPr marL="0" indent="0" lvl="0">
              <a:lnSpc>
                <a:spcPts val="287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9757" y="4000895"/>
            <a:ext cx="5218170" cy="5072061"/>
          </a:xfrm>
          <a:custGeom>
            <a:avLst/>
            <a:gdLst/>
            <a:ahLst/>
            <a:cxnLst/>
            <a:rect r="r" b="b" t="t" l="l"/>
            <a:pathLst>
              <a:path h="5072061" w="5218170">
                <a:moveTo>
                  <a:pt x="0" y="0"/>
                </a:moveTo>
                <a:lnTo>
                  <a:pt x="5218170" y="0"/>
                </a:lnTo>
                <a:lnTo>
                  <a:pt x="5218170" y="5072061"/>
                </a:lnTo>
                <a:lnTo>
                  <a:pt x="0" y="507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85025" y="6710230"/>
            <a:ext cx="10344433" cy="2567871"/>
          </a:xfrm>
          <a:custGeom>
            <a:avLst/>
            <a:gdLst/>
            <a:ahLst/>
            <a:cxnLst/>
            <a:rect r="r" b="b" t="t" l="l"/>
            <a:pathLst>
              <a:path h="2567871" w="10344433">
                <a:moveTo>
                  <a:pt x="0" y="0"/>
                </a:moveTo>
                <a:lnTo>
                  <a:pt x="10344434" y="0"/>
                </a:lnTo>
                <a:lnTo>
                  <a:pt x="10344434" y="2567870"/>
                </a:lnTo>
                <a:lnTo>
                  <a:pt x="0" y="2567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85025" y="4696016"/>
            <a:ext cx="10098426" cy="185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2"/>
              </a:lnSpc>
            </a:pPr>
          </a:p>
          <a:p>
            <a:pPr>
              <a:lnSpc>
                <a:spcPts val="2992"/>
              </a:lnSpc>
            </a:pPr>
            <a:r>
              <a:rPr lang="en-US" sz="2137">
                <a:solidFill>
                  <a:srgbClr val="101010"/>
                </a:solidFill>
                <a:latin typeface="Montserrat"/>
              </a:rPr>
              <a:t>Il file ‘data.yaml’ contiene i percorsi utilizzati dal modello per individuare le immagini e i valori per mappare i nomi delle classi con il class_id.</a:t>
            </a:r>
          </a:p>
          <a:p>
            <a:pPr>
              <a:lnSpc>
                <a:spcPts val="2992"/>
              </a:lnSpc>
            </a:pPr>
          </a:p>
          <a:p>
            <a:pPr marL="0" indent="0" lvl="0">
              <a:lnSpc>
                <a:spcPts val="29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Training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78689"/>
            <a:ext cx="15966073" cy="4968294"/>
          </a:xfrm>
          <a:custGeom>
            <a:avLst/>
            <a:gdLst/>
            <a:ahLst/>
            <a:cxnLst/>
            <a:rect r="r" b="b" t="t" l="l"/>
            <a:pathLst>
              <a:path h="4968294" w="15966073">
                <a:moveTo>
                  <a:pt x="0" y="0"/>
                </a:moveTo>
                <a:lnTo>
                  <a:pt x="15966073" y="0"/>
                </a:lnTo>
                <a:lnTo>
                  <a:pt x="15966073" y="4968294"/>
                </a:lnTo>
                <a:lnTo>
                  <a:pt x="0" y="4968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41023"/>
            <a:ext cx="15966073" cy="142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8"/>
              </a:lnSpc>
            </a:pP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Per addestrare il modello sul dataset che abbiamo raccolto ed etichettato bisogna eseguire il seguente snippet di codice:</a:t>
            </a:r>
          </a:p>
          <a:p>
            <a:pPr>
              <a:lnSpc>
                <a:spcPts val="2878"/>
              </a:lnSpc>
            </a:pPr>
          </a:p>
          <a:p>
            <a:pPr marL="0" indent="0" lvl="0">
              <a:lnSpc>
                <a:spcPts val="287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31232" y="8485108"/>
            <a:ext cx="16024486" cy="106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8"/>
              </a:lnSpc>
              <a:spcBef>
                <a:spcPct val="0"/>
              </a:spcBef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Una volta addestrato il modello, i pesi appena addestrati vengono archiviati nella cartella "runs". Questa cartella viene creata automaticamente da Yolo e avrà i pesi nel percorso "runs/train/weights". I pesi migliori vengono salvati con il nome "best.pt".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Predizione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97564" y="6324323"/>
            <a:ext cx="5187146" cy="3459786"/>
          </a:xfrm>
          <a:custGeom>
            <a:avLst/>
            <a:gdLst/>
            <a:ahLst/>
            <a:cxnLst/>
            <a:rect r="r" b="b" t="t" l="l"/>
            <a:pathLst>
              <a:path h="3459786" w="5187146">
                <a:moveTo>
                  <a:pt x="0" y="0"/>
                </a:moveTo>
                <a:lnTo>
                  <a:pt x="5187146" y="0"/>
                </a:lnTo>
                <a:lnTo>
                  <a:pt x="5187146" y="3459786"/>
                </a:lnTo>
                <a:lnTo>
                  <a:pt x="0" y="345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232" y="3807250"/>
            <a:ext cx="16741407" cy="2275143"/>
          </a:xfrm>
          <a:custGeom>
            <a:avLst/>
            <a:gdLst/>
            <a:ahLst/>
            <a:cxnLst/>
            <a:rect r="r" b="b" t="t" l="l"/>
            <a:pathLst>
              <a:path h="2275143" w="16741407">
                <a:moveTo>
                  <a:pt x="0" y="0"/>
                </a:moveTo>
                <a:lnTo>
                  <a:pt x="16741407" y="0"/>
                </a:lnTo>
                <a:lnTo>
                  <a:pt x="16741407" y="2275143"/>
                </a:lnTo>
                <a:lnTo>
                  <a:pt x="0" y="227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559" r="0" b="-205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8686" y="6324323"/>
            <a:ext cx="5187146" cy="3459786"/>
          </a:xfrm>
          <a:custGeom>
            <a:avLst/>
            <a:gdLst/>
            <a:ahLst/>
            <a:cxnLst/>
            <a:rect r="r" b="b" t="t" l="l"/>
            <a:pathLst>
              <a:path h="3459786" w="5187146">
                <a:moveTo>
                  <a:pt x="0" y="0"/>
                </a:moveTo>
                <a:lnTo>
                  <a:pt x="5187146" y="0"/>
                </a:lnTo>
                <a:lnTo>
                  <a:pt x="5187146" y="3459786"/>
                </a:lnTo>
                <a:lnTo>
                  <a:pt x="0" y="345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6275" y="2345633"/>
            <a:ext cx="15575451" cy="87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78"/>
              </a:lnSpc>
              <a:spcBef>
                <a:spcPct val="0"/>
              </a:spcBef>
            </a:pPr>
            <a:r>
              <a:rPr lang="en-US" sz="2556">
                <a:solidFill>
                  <a:srgbClr val="101010"/>
                </a:solidFill>
                <a:latin typeface="Montserrat"/>
              </a:rPr>
              <a:t>Per utilizzare il modello appena addestrato per nuove immagini, caricare il file ‘’best.pt” nel modello YOLO e passare le nuove immagini attraverso il modello per ottenere le previsioni: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90621"/>
            <a:ext cx="10072534" cy="20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  <a:spcBef>
                <a:spcPct val="0"/>
              </a:spcBef>
            </a:pPr>
            <a:r>
              <a:rPr lang="en-US" sz="5906">
                <a:solidFill>
                  <a:srgbClr val="000000"/>
                </a:solidFill>
                <a:latin typeface="Montserrat Bold"/>
              </a:rPr>
              <a:t>Automatic Number Plate Detection in Python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6185478"/>
            <a:ext cx="10072534" cy="66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9"/>
              </a:lnSpc>
              <a:spcBef>
                <a:spcPct val="0"/>
              </a:spcBef>
            </a:pPr>
            <a:r>
              <a:rPr lang="en-US" sz="3906">
                <a:solidFill>
                  <a:srgbClr val="000000"/>
                </a:solidFill>
                <a:latin typeface="Montserrat"/>
              </a:rPr>
              <a:t>Librerie: Ultralitics yolov8 , easyOCR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DAF6IvrAXYY</dc:identifier>
  <dcterms:modified xsi:type="dcterms:W3CDTF">2011-08-01T06:04:30Z</dcterms:modified>
  <cp:revision>1</cp:revision>
  <dc:title>Presentated by Filippo Valsecchi</dc:title>
</cp:coreProperties>
</file>